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8" r:id="rId1"/>
  </p:sldMasterIdLst>
  <p:notesMasterIdLst>
    <p:notesMasterId r:id="rId11"/>
  </p:notesMasterIdLst>
  <p:sldIdLst>
    <p:sldId id="258" r:id="rId2"/>
    <p:sldId id="272" r:id="rId3"/>
    <p:sldId id="282" r:id="rId4"/>
    <p:sldId id="274" r:id="rId5"/>
    <p:sldId id="281" r:id="rId6"/>
    <p:sldId id="280" r:id="rId7"/>
    <p:sldId id="279" r:id="rId8"/>
    <p:sldId id="277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1D44"/>
    <a:srgbClr val="630C5E"/>
    <a:srgbClr val="661D56"/>
    <a:srgbClr val="240C1B"/>
    <a:srgbClr val="D12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1" autoAdjust="0"/>
    <p:restoredTop sz="81499" autoAdjust="0"/>
  </p:normalViewPr>
  <p:slideViewPr>
    <p:cSldViewPr>
      <p:cViewPr>
        <p:scale>
          <a:sx n="70" d="100"/>
          <a:sy n="70" d="100"/>
        </p:scale>
        <p:origin x="1949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28EFF6-0065-4AB7-BE00-88A2FEA53C2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79B056-3800-4781-8682-21653DDC6928}">
      <dgm:prSet phldrT="[Text]"/>
      <dgm:spPr/>
      <dgm:t>
        <a:bodyPr/>
        <a:lstStyle/>
        <a:p>
          <a:r>
            <a:rPr lang="en-US" b="1" dirty="0" smtClean="0">
              <a:latin typeface="Avenir Next Regular"/>
              <a:cs typeface="Avenir Next Regular"/>
            </a:rPr>
            <a:t>Quantitative</a:t>
          </a:r>
          <a:endParaRPr lang="en-US" b="1" dirty="0">
            <a:latin typeface="Avenir Next Regular"/>
            <a:cs typeface="Avenir Next Regular"/>
          </a:endParaRPr>
        </a:p>
      </dgm:t>
    </dgm:pt>
    <dgm:pt modelId="{8FA2B3AE-C82D-457C-8D71-284A3B378D8E}" type="parTrans" cxnId="{ABC6A07B-B9FE-4719-9264-37CF287B9AAA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5A317CB4-04FF-46E7-9B75-C5ECCEC4AFDF}" type="sibTrans" cxnId="{ABC6A07B-B9FE-4719-9264-37CF287B9AAA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281D4211-1DC9-4C17-9A28-01FFA00EB386}">
      <dgm:prSet phldrT="[Text]"/>
      <dgm:spPr/>
      <dgm:t>
        <a:bodyPr/>
        <a:lstStyle/>
        <a:p>
          <a:r>
            <a:rPr lang="en-US" dirty="0" smtClean="0">
              <a:latin typeface="Avenir Next Regular"/>
              <a:cs typeface="Avenir Next Regular"/>
            </a:rPr>
            <a:t>GPA</a:t>
          </a:r>
          <a:endParaRPr lang="en-US" dirty="0">
            <a:latin typeface="Avenir Next Regular"/>
            <a:cs typeface="Avenir Next Regular"/>
          </a:endParaRPr>
        </a:p>
      </dgm:t>
    </dgm:pt>
    <dgm:pt modelId="{086A2D1B-2409-40D8-B5E5-02D7A41C1D1A}" type="parTrans" cxnId="{B34EC139-1E4A-4B97-B937-9A407C8C6A01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2B806B73-7170-417A-AEA5-ACCA993863BE}" type="sibTrans" cxnId="{B34EC139-1E4A-4B97-B937-9A407C8C6A01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B2D3C613-DFFD-4F78-82AC-498DD4936C24}">
      <dgm:prSet phldrT="[Text]"/>
      <dgm:spPr/>
      <dgm:t>
        <a:bodyPr/>
        <a:lstStyle/>
        <a:p>
          <a:r>
            <a:rPr lang="en-US" b="1" dirty="0" smtClean="0">
              <a:latin typeface="Avenir Next Regular"/>
              <a:cs typeface="Avenir Next Regular"/>
            </a:rPr>
            <a:t>Qualitative </a:t>
          </a:r>
          <a:endParaRPr lang="en-US" b="1" dirty="0">
            <a:latin typeface="Avenir Next Regular"/>
            <a:cs typeface="Avenir Next Regular"/>
          </a:endParaRPr>
        </a:p>
      </dgm:t>
    </dgm:pt>
    <dgm:pt modelId="{BED5DF6D-CDE6-4298-9C5A-90211E13A111}" type="parTrans" cxnId="{87A8CFAA-6B4B-4AB3-A69E-A4C1E096515F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740A1275-2F94-4631-BBEE-26F4FE9B24D1}" type="sibTrans" cxnId="{87A8CFAA-6B4B-4AB3-A69E-A4C1E096515F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88DAEB62-A4ED-42FE-8C09-477DE6129236}">
      <dgm:prSet phldrT="[Text]"/>
      <dgm:spPr/>
      <dgm:t>
        <a:bodyPr/>
        <a:lstStyle/>
        <a:p>
          <a:r>
            <a:rPr lang="en-US" dirty="0" smtClean="0">
              <a:latin typeface="Avenir Next Regular"/>
              <a:cs typeface="Avenir Next Regular"/>
            </a:rPr>
            <a:t>Relevant work experience</a:t>
          </a:r>
          <a:endParaRPr lang="en-US" dirty="0">
            <a:latin typeface="Avenir Next Regular"/>
            <a:cs typeface="Avenir Next Regular"/>
          </a:endParaRPr>
        </a:p>
      </dgm:t>
    </dgm:pt>
    <dgm:pt modelId="{9DC52008-BE5D-45F7-87DF-9472FFF66445}" type="parTrans" cxnId="{9A9638D4-CAA6-495E-BA79-089D99C97E08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E99CBB99-CE23-4DBD-BB02-EE672D216ACA}" type="sibTrans" cxnId="{9A9638D4-CAA6-495E-BA79-089D99C97E08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8A59302B-3158-4587-8070-36D5E2BF1A7F}">
      <dgm:prSet phldrT="[Text]"/>
      <dgm:spPr/>
      <dgm:t>
        <a:bodyPr/>
        <a:lstStyle/>
        <a:p>
          <a:r>
            <a:rPr lang="en-US" dirty="0" smtClean="0">
              <a:latin typeface="Avenir Next Regular"/>
              <a:cs typeface="Avenir Next Regular"/>
            </a:rPr>
            <a:t>GMAT</a:t>
          </a:r>
          <a:endParaRPr lang="en-US" dirty="0">
            <a:latin typeface="Avenir Next Regular"/>
            <a:cs typeface="Avenir Next Regular"/>
          </a:endParaRPr>
        </a:p>
      </dgm:t>
    </dgm:pt>
    <dgm:pt modelId="{FD2BAE96-553B-49B3-BCB2-DF5EFD328247}" type="parTrans" cxnId="{6EC05C10-ADA4-45AA-A919-7968AB81F825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44A228AD-0628-47CA-B3A2-49EEF89C1BAE}" type="sibTrans" cxnId="{6EC05C10-ADA4-45AA-A919-7968AB81F825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66A16166-7E11-435E-B67C-3B3CEE6A8928}">
      <dgm:prSet phldrT="[Text]"/>
      <dgm:spPr/>
      <dgm:t>
        <a:bodyPr/>
        <a:lstStyle/>
        <a:p>
          <a:r>
            <a:rPr lang="en-US" dirty="0" smtClean="0">
              <a:latin typeface="Avenir Next Regular"/>
              <a:cs typeface="Avenir Next Regular"/>
            </a:rPr>
            <a:t>Years of work experience</a:t>
          </a:r>
          <a:endParaRPr lang="en-US" dirty="0">
            <a:latin typeface="Avenir Next Regular"/>
            <a:cs typeface="Avenir Next Regular"/>
          </a:endParaRPr>
        </a:p>
      </dgm:t>
    </dgm:pt>
    <dgm:pt modelId="{11327792-7112-4ECC-AFF6-68298AF86774}" type="parTrans" cxnId="{8E71079A-EAC0-4661-A5E5-DD5158164063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7F4A74ED-E5BD-48E5-AAD5-EC3E4C70B88A}" type="sibTrans" cxnId="{8E71079A-EAC0-4661-A5E5-DD5158164063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1723145D-00E2-4260-90AB-43335BA50933}">
      <dgm:prSet phldrT="[Text]"/>
      <dgm:spPr/>
      <dgm:t>
        <a:bodyPr/>
        <a:lstStyle/>
        <a:p>
          <a:r>
            <a:rPr lang="en-US" smtClean="0">
              <a:latin typeface="Avenir Next Regular"/>
              <a:cs typeface="Avenir Next Regular"/>
            </a:rPr>
            <a:t>Leadership experience</a:t>
          </a:r>
          <a:endParaRPr lang="en-US" dirty="0">
            <a:latin typeface="Avenir Next Regular"/>
            <a:cs typeface="Avenir Next Regular"/>
          </a:endParaRPr>
        </a:p>
      </dgm:t>
    </dgm:pt>
    <dgm:pt modelId="{EBF2716B-2275-4727-B70F-C7BE7B88CA3B}" type="parTrans" cxnId="{212F7637-E9FF-4320-8BB7-E4173EDA1F6D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92EED5AE-0E9B-4375-A6BD-1EF91847BF8E}" type="sibTrans" cxnId="{212F7637-E9FF-4320-8BB7-E4173EDA1F6D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FC001B21-F105-4FB4-B320-9C73727A5FD2}">
      <dgm:prSet phldrT="[Text]"/>
      <dgm:spPr/>
      <dgm:t>
        <a:bodyPr/>
        <a:lstStyle/>
        <a:p>
          <a:r>
            <a:rPr lang="en-US" dirty="0" smtClean="0">
              <a:latin typeface="Avenir Next Regular"/>
              <a:cs typeface="Avenir Next Regular"/>
            </a:rPr>
            <a:t>Employee recommendation</a:t>
          </a:r>
          <a:endParaRPr lang="en-US" dirty="0">
            <a:latin typeface="Avenir Next Regular"/>
            <a:cs typeface="Avenir Next Regular"/>
          </a:endParaRPr>
        </a:p>
      </dgm:t>
    </dgm:pt>
    <dgm:pt modelId="{BC237D3F-7C23-46C8-9F2A-B8A657D0779D}" type="sibTrans" cxnId="{E3C6807A-0E78-474A-84B5-CC17BCD7CDDA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0DBAA21E-BA91-4599-92FB-F22BB80530D9}" type="parTrans" cxnId="{E3C6807A-0E78-474A-84B5-CC17BCD7CDDA}">
      <dgm:prSet/>
      <dgm:spPr/>
      <dgm:t>
        <a:bodyPr/>
        <a:lstStyle/>
        <a:p>
          <a:endParaRPr lang="en-US">
            <a:latin typeface="Avenir Next Regular"/>
            <a:cs typeface="Avenir Next Regular"/>
          </a:endParaRPr>
        </a:p>
      </dgm:t>
    </dgm:pt>
    <dgm:pt modelId="{2FBCF486-009F-43A5-A1DD-47C9A2D9601C}" type="pres">
      <dgm:prSet presAssocID="{B928EFF6-0065-4AB7-BE00-88A2FEA53C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AF5471-43AF-4D66-9C77-449F63C9F387}" type="pres">
      <dgm:prSet presAssocID="{EE79B056-3800-4781-8682-21653DDC6928}" presName="composite" presStyleCnt="0"/>
      <dgm:spPr/>
    </dgm:pt>
    <dgm:pt modelId="{68706CFB-420A-4176-89AC-64CC22746BB5}" type="pres">
      <dgm:prSet presAssocID="{EE79B056-3800-4781-8682-21653DDC6928}" presName="parTx" presStyleLbl="alignNode1" presStyleIdx="0" presStyleCnt="2" custLinFactNeighborY="86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C3259-5D62-4C7C-B269-43DA21F5EE9A}" type="pres">
      <dgm:prSet presAssocID="{EE79B056-3800-4781-8682-21653DDC692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DB5F16-CD76-487E-81E4-50CF81C554E8}" type="pres">
      <dgm:prSet presAssocID="{5A317CB4-04FF-46E7-9B75-C5ECCEC4AFDF}" presName="space" presStyleCnt="0"/>
      <dgm:spPr/>
    </dgm:pt>
    <dgm:pt modelId="{B1AF130B-1A8A-4720-B89B-A2FD653D58CF}" type="pres">
      <dgm:prSet presAssocID="{B2D3C613-DFFD-4F78-82AC-498DD4936C24}" presName="composite" presStyleCnt="0"/>
      <dgm:spPr/>
    </dgm:pt>
    <dgm:pt modelId="{CFF6F653-FD6C-4987-B762-7824A2CC1AAE}" type="pres">
      <dgm:prSet presAssocID="{B2D3C613-DFFD-4F78-82AC-498DD4936C2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2A8272-D93A-4F61-AD4E-759B7E86047A}" type="pres">
      <dgm:prSet presAssocID="{B2D3C613-DFFD-4F78-82AC-498DD4936C2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C05C10-ADA4-45AA-A919-7968AB81F825}" srcId="{EE79B056-3800-4781-8682-21653DDC6928}" destId="{8A59302B-3158-4587-8070-36D5E2BF1A7F}" srcOrd="1" destOrd="0" parTransId="{FD2BAE96-553B-49B3-BCB2-DF5EFD328247}" sibTransId="{44A228AD-0628-47CA-B3A2-49EEF89C1BAE}"/>
    <dgm:cxn modelId="{048D8C1C-1CCC-49C6-B708-B6001DCC4031}" type="presOf" srcId="{66A16166-7E11-435E-B67C-3B3CEE6A8928}" destId="{B51C3259-5D62-4C7C-B269-43DA21F5EE9A}" srcOrd="0" destOrd="2" presId="urn:microsoft.com/office/officeart/2005/8/layout/hList1"/>
    <dgm:cxn modelId="{8E71079A-EAC0-4661-A5E5-DD5158164063}" srcId="{EE79B056-3800-4781-8682-21653DDC6928}" destId="{66A16166-7E11-435E-B67C-3B3CEE6A8928}" srcOrd="2" destOrd="0" parTransId="{11327792-7112-4ECC-AFF6-68298AF86774}" sibTransId="{7F4A74ED-E5BD-48E5-AAD5-EC3E4C70B88A}"/>
    <dgm:cxn modelId="{CD6CE811-0EB6-4382-97AB-49A0F2C9CB76}" type="presOf" srcId="{281D4211-1DC9-4C17-9A28-01FFA00EB386}" destId="{B51C3259-5D62-4C7C-B269-43DA21F5EE9A}" srcOrd="0" destOrd="0" presId="urn:microsoft.com/office/officeart/2005/8/layout/hList1"/>
    <dgm:cxn modelId="{8EC6094B-D5D5-4C87-898D-33705CC5D3D5}" type="presOf" srcId="{EE79B056-3800-4781-8682-21653DDC6928}" destId="{68706CFB-420A-4176-89AC-64CC22746BB5}" srcOrd="0" destOrd="0" presId="urn:microsoft.com/office/officeart/2005/8/layout/hList1"/>
    <dgm:cxn modelId="{82E755CD-1CF8-4A1B-A2D0-660B030F776F}" type="presOf" srcId="{8A59302B-3158-4587-8070-36D5E2BF1A7F}" destId="{B51C3259-5D62-4C7C-B269-43DA21F5EE9A}" srcOrd="0" destOrd="1" presId="urn:microsoft.com/office/officeart/2005/8/layout/hList1"/>
    <dgm:cxn modelId="{B34EC139-1E4A-4B97-B937-9A407C8C6A01}" srcId="{EE79B056-3800-4781-8682-21653DDC6928}" destId="{281D4211-1DC9-4C17-9A28-01FFA00EB386}" srcOrd="0" destOrd="0" parTransId="{086A2D1B-2409-40D8-B5E5-02D7A41C1D1A}" sibTransId="{2B806B73-7170-417A-AEA5-ACCA993863BE}"/>
    <dgm:cxn modelId="{9A9638D4-CAA6-495E-BA79-089D99C97E08}" srcId="{B2D3C613-DFFD-4F78-82AC-498DD4936C24}" destId="{88DAEB62-A4ED-42FE-8C09-477DE6129236}" srcOrd="0" destOrd="0" parTransId="{9DC52008-BE5D-45F7-87DF-9472FFF66445}" sibTransId="{E99CBB99-CE23-4DBD-BB02-EE672D216ACA}"/>
    <dgm:cxn modelId="{014395E0-3280-4AB8-8D4D-10EFCBA2B8AC}" type="presOf" srcId="{B2D3C613-DFFD-4F78-82AC-498DD4936C24}" destId="{CFF6F653-FD6C-4987-B762-7824A2CC1AAE}" srcOrd="0" destOrd="0" presId="urn:microsoft.com/office/officeart/2005/8/layout/hList1"/>
    <dgm:cxn modelId="{ABC6A07B-B9FE-4719-9264-37CF287B9AAA}" srcId="{B928EFF6-0065-4AB7-BE00-88A2FEA53C20}" destId="{EE79B056-3800-4781-8682-21653DDC6928}" srcOrd="0" destOrd="0" parTransId="{8FA2B3AE-C82D-457C-8D71-284A3B378D8E}" sibTransId="{5A317CB4-04FF-46E7-9B75-C5ECCEC4AFDF}"/>
    <dgm:cxn modelId="{D7E2B050-0F56-4508-8C1D-E4B57F0905E2}" type="presOf" srcId="{88DAEB62-A4ED-42FE-8C09-477DE6129236}" destId="{012A8272-D93A-4F61-AD4E-759B7E86047A}" srcOrd="0" destOrd="0" presId="urn:microsoft.com/office/officeart/2005/8/layout/hList1"/>
    <dgm:cxn modelId="{B591178D-0170-42F9-B1CA-6A33B414B33A}" type="presOf" srcId="{1723145D-00E2-4260-90AB-43335BA50933}" destId="{012A8272-D93A-4F61-AD4E-759B7E86047A}" srcOrd="0" destOrd="1" presId="urn:microsoft.com/office/officeart/2005/8/layout/hList1"/>
    <dgm:cxn modelId="{E3C6807A-0E78-474A-84B5-CC17BCD7CDDA}" srcId="{B2D3C613-DFFD-4F78-82AC-498DD4936C24}" destId="{FC001B21-F105-4FB4-B320-9C73727A5FD2}" srcOrd="2" destOrd="0" parTransId="{0DBAA21E-BA91-4599-92FB-F22BB80530D9}" sibTransId="{BC237D3F-7C23-46C8-9F2A-B8A657D0779D}"/>
    <dgm:cxn modelId="{87A8CFAA-6B4B-4AB3-A69E-A4C1E096515F}" srcId="{B928EFF6-0065-4AB7-BE00-88A2FEA53C20}" destId="{B2D3C613-DFFD-4F78-82AC-498DD4936C24}" srcOrd="1" destOrd="0" parTransId="{BED5DF6D-CDE6-4298-9C5A-90211E13A111}" sibTransId="{740A1275-2F94-4631-BBEE-26F4FE9B24D1}"/>
    <dgm:cxn modelId="{212F7637-E9FF-4320-8BB7-E4173EDA1F6D}" srcId="{B2D3C613-DFFD-4F78-82AC-498DD4936C24}" destId="{1723145D-00E2-4260-90AB-43335BA50933}" srcOrd="1" destOrd="0" parTransId="{EBF2716B-2275-4727-B70F-C7BE7B88CA3B}" sibTransId="{92EED5AE-0E9B-4375-A6BD-1EF91847BF8E}"/>
    <dgm:cxn modelId="{93670CB9-D708-4CF8-9941-E818318A61AF}" type="presOf" srcId="{FC001B21-F105-4FB4-B320-9C73727A5FD2}" destId="{012A8272-D93A-4F61-AD4E-759B7E86047A}" srcOrd="0" destOrd="2" presId="urn:microsoft.com/office/officeart/2005/8/layout/hList1"/>
    <dgm:cxn modelId="{968BD1AA-B1EF-4802-A93D-A3FD4CC2FD4B}" type="presOf" srcId="{B928EFF6-0065-4AB7-BE00-88A2FEA53C20}" destId="{2FBCF486-009F-43A5-A1DD-47C9A2D9601C}" srcOrd="0" destOrd="0" presId="urn:microsoft.com/office/officeart/2005/8/layout/hList1"/>
    <dgm:cxn modelId="{6DE7FABB-B3AE-4B8D-B4B6-AC1B5E0E9D8F}" type="presParOf" srcId="{2FBCF486-009F-43A5-A1DD-47C9A2D9601C}" destId="{11AF5471-43AF-4D66-9C77-449F63C9F387}" srcOrd="0" destOrd="0" presId="urn:microsoft.com/office/officeart/2005/8/layout/hList1"/>
    <dgm:cxn modelId="{B7398C57-9C96-406C-B56C-E973EA277753}" type="presParOf" srcId="{11AF5471-43AF-4D66-9C77-449F63C9F387}" destId="{68706CFB-420A-4176-89AC-64CC22746BB5}" srcOrd="0" destOrd="0" presId="urn:microsoft.com/office/officeart/2005/8/layout/hList1"/>
    <dgm:cxn modelId="{82D7F33C-1EBA-4B68-AF5D-C56824DB494E}" type="presParOf" srcId="{11AF5471-43AF-4D66-9C77-449F63C9F387}" destId="{B51C3259-5D62-4C7C-B269-43DA21F5EE9A}" srcOrd="1" destOrd="0" presId="urn:microsoft.com/office/officeart/2005/8/layout/hList1"/>
    <dgm:cxn modelId="{E1954C08-BC79-46F5-807E-A52E876DD238}" type="presParOf" srcId="{2FBCF486-009F-43A5-A1DD-47C9A2D9601C}" destId="{F3DB5F16-CD76-487E-81E4-50CF81C554E8}" srcOrd="1" destOrd="0" presId="urn:microsoft.com/office/officeart/2005/8/layout/hList1"/>
    <dgm:cxn modelId="{F9A80F68-2521-4DCA-BEC1-F25909F4869B}" type="presParOf" srcId="{2FBCF486-009F-43A5-A1DD-47C9A2D9601C}" destId="{B1AF130B-1A8A-4720-B89B-A2FD653D58CF}" srcOrd="2" destOrd="0" presId="urn:microsoft.com/office/officeart/2005/8/layout/hList1"/>
    <dgm:cxn modelId="{7C7E6EA7-D54D-41A9-994A-72C99A78EA2A}" type="presParOf" srcId="{B1AF130B-1A8A-4720-B89B-A2FD653D58CF}" destId="{CFF6F653-FD6C-4987-B762-7824A2CC1AAE}" srcOrd="0" destOrd="0" presId="urn:microsoft.com/office/officeart/2005/8/layout/hList1"/>
    <dgm:cxn modelId="{0FAE3080-3CD3-4599-859F-1398477A1D9A}" type="presParOf" srcId="{B1AF130B-1A8A-4720-B89B-A2FD653D58CF}" destId="{012A8272-D93A-4F61-AD4E-759B7E86047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8DA8E2-508C-4420-B54D-3F8BBE5ED6A5}" type="doc">
      <dgm:prSet loTypeId="urn:microsoft.com/office/officeart/2005/8/layout/chevron2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79206692-CA60-4B07-B27B-6758A325CE1D}">
      <dgm:prSet phldrT="[Text]" custT="1"/>
      <dgm:spPr/>
      <dgm:t>
        <a:bodyPr/>
        <a:lstStyle/>
        <a:p>
          <a:r>
            <a:rPr lang="en-US" sz="2000" b="1" dirty="0" smtClean="0">
              <a:latin typeface="Avenir Next Regular"/>
              <a:cs typeface="Arial" panose="020B0604020202020204" pitchFamily="34" charset="0"/>
            </a:rPr>
            <a:t>Solver Threshold</a:t>
          </a:r>
          <a:endParaRPr lang="en-US" sz="2000" b="1" dirty="0">
            <a:latin typeface="Avenir Next Regular"/>
            <a:cs typeface="Arial" panose="020B0604020202020204" pitchFamily="34" charset="0"/>
          </a:endParaRPr>
        </a:p>
      </dgm:t>
    </dgm:pt>
    <dgm:pt modelId="{83956AD1-5783-4840-B501-796DFA0DA786}" type="parTrans" cxnId="{4457EF81-65E3-4959-9891-0A033B65EED5}">
      <dgm:prSet/>
      <dgm:spPr/>
      <dgm:t>
        <a:bodyPr/>
        <a:lstStyle/>
        <a:p>
          <a:endParaRPr lang="en-US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705CBE47-6041-4EB0-9001-5E26AE33630C}" type="sibTrans" cxnId="{4457EF81-65E3-4959-9891-0A033B65EED5}">
      <dgm:prSet/>
      <dgm:spPr/>
      <dgm:t>
        <a:bodyPr/>
        <a:lstStyle/>
        <a:p>
          <a:endParaRPr lang="en-US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724C6707-32D6-4322-B8A6-1C5963219DB0}">
      <dgm:prSet phldrT="[Text]" custT="1"/>
      <dgm:spPr/>
      <dgm:t>
        <a:bodyPr/>
        <a:lstStyle/>
        <a:p>
          <a:r>
            <a:rPr lang="en-US" sz="1600" dirty="0" smtClean="0">
              <a:latin typeface="Avenir Next Regular"/>
              <a:cs typeface="Arial" panose="020B0604020202020204" pitchFamily="34" charset="0"/>
            </a:rPr>
            <a:t>Solver limits the number of decision models to 200</a:t>
          </a:r>
          <a:endParaRPr lang="en-US" sz="1600" dirty="0">
            <a:latin typeface="Avenir Next Regular"/>
            <a:cs typeface="Arial" panose="020B0604020202020204" pitchFamily="34" charset="0"/>
          </a:endParaRPr>
        </a:p>
      </dgm:t>
    </dgm:pt>
    <dgm:pt modelId="{D0F8899B-234F-4293-B090-3B8C6A8994DC}" type="parTrans" cxnId="{280321B2-8032-4553-BD90-1D395CC1F91E}">
      <dgm:prSet/>
      <dgm:spPr/>
      <dgm:t>
        <a:bodyPr/>
        <a:lstStyle/>
        <a:p>
          <a:endParaRPr lang="en-US">
            <a:latin typeface="Avenir Next Regular"/>
            <a:cs typeface="Arial" panose="020B0604020202020204" pitchFamily="34" charset="0"/>
          </a:endParaRPr>
        </a:p>
      </dgm:t>
    </dgm:pt>
    <dgm:pt modelId="{CEB92F57-06FF-4959-BEBC-DF51CC5CD183}" type="sibTrans" cxnId="{280321B2-8032-4553-BD90-1D395CC1F91E}">
      <dgm:prSet/>
      <dgm:spPr/>
      <dgm:t>
        <a:bodyPr/>
        <a:lstStyle/>
        <a:p>
          <a:endParaRPr lang="en-US">
            <a:latin typeface="Avenir Next Regular"/>
            <a:cs typeface="Arial" panose="020B0604020202020204" pitchFamily="34" charset="0"/>
          </a:endParaRPr>
        </a:p>
      </dgm:t>
    </dgm:pt>
    <dgm:pt modelId="{2E7E0C91-391F-47A7-B88B-4BDE43E78809}">
      <dgm:prSet phldrT="[Text]" custT="1"/>
      <dgm:spPr/>
      <dgm:t>
        <a:bodyPr/>
        <a:lstStyle/>
        <a:p>
          <a:r>
            <a:rPr lang="en-US" sz="1600" dirty="0" smtClean="0">
              <a:latin typeface="Avenir Next Regular"/>
              <a:cs typeface="Arial" panose="020B0604020202020204" pitchFamily="34" charset="0"/>
            </a:rPr>
            <a:t>Utilize a commercial version to evaluate candidates more efficiently </a:t>
          </a:r>
          <a:endParaRPr lang="en-US" sz="1600" dirty="0">
            <a:latin typeface="Avenir Next Regular"/>
            <a:cs typeface="Arial" panose="020B0604020202020204" pitchFamily="34" charset="0"/>
          </a:endParaRPr>
        </a:p>
      </dgm:t>
    </dgm:pt>
    <dgm:pt modelId="{31C8BDF1-032D-472A-BF46-D7697D399845}" type="parTrans" cxnId="{C3DC59C9-81E2-4122-B53D-8D35597400CD}">
      <dgm:prSet/>
      <dgm:spPr/>
      <dgm:t>
        <a:bodyPr/>
        <a:lstStyle/>
        <a:p>
          <a:endParaRPr lang="en-US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ACF7B9A0-C4CC-49F8-8D39-C3B451C9769E}" type="sibTrans" cxnId="{C3DC59C9-81E2-4122-B53D-8D35597400CD}">
      <dgm:prSet/>
      <dgm:spPr/>
      <dgm:t>
        <a:bodyPr/>
        <a:lstStyle/>
        <a:p>
          <a:endParaRPr lang="en-US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BE908044-61D1-4C47-B325-378A399EFC04}">
      <dgm:prSet phldrT="[Text]" custT="1"/>
      <dgm:spPr/>
      <dgm:t>
        <a:bodyPr/>
        <a:lstStyle/>
        <a:p>
          <a:r>
            <a:rPr lang="en-US" sz="2000" b="1" dirty="0" smtClean="0">
              <a:latin typeface="Avenir Next Regular"/>
              <a:cs typeface="Arial" panose="020B0604020202020204" pitchFamily="34" charset="0"/>
            </a:rPr>
            <a:t>Human Element</a:t>
          </a:r>
          <a:endParaRPr lang="en-US" sz="2000" b="1" dirty="0">
            <a:latin typeface="Avenir Next Regular"/>
            <a:cs typeface="Arial" panose="020B0604020202020204" pitchFamily="34" charset="0"/>
          </a:endParaRPr>
        </a:p>
      </dgm:t>
    </dgm:pt>
    <dgm:pt modelId="{8F17A6F5-A18A-4D3C-9D43-46F285C8261D}" type="parTrans" cxnId="{4A563624-38F8-4A11-95A5-71D17227C539}">
      <dgm:prSet/>
      <dgm:spPr/>
      <dgm:t>
        <a:bodyPr/>
        <a:lstStyle/>
        <a:p>
          <a:endParaRPr lang="en-US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F6745E27-6B82-492E-BD45-08D9053F51BB}" type="sibTrans" cxnId="{4A563624-38F8-4A11-95A5-71D17227C539}">
      <dgm:prSet/>
      <dgm:spPr/>
      <dgm:t>
        <a:bodyPr/>
        <a:lstStyle/>
        <a:p>
          <a:endParaRPr lang="en-US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83687212-A8EC-464C-9142-2CE403EAA971}">
      <dgm:prSet phldrT="[Text]" custT="1"/>
      <dgm:spPr/>
      <dgm:t>
        <a:bodyPr/>
        <a:lstStyle/>
        <a:p>
          <a:r>
            <a:rPr lang="en-US" sz="1600" dirty="0" smtClean="0">
              <a:latin typeface="Avenir Next Regular"/>
              <a:cs typeface="Arial" panose="020B0604020202020204" pitchFamily="34" charset="0"/>
            </a:rPr>
            <a:t>Inability to evaluate characteristics that are difficult to quantify </a:t>
          </a:r>
          <a:endParaRPr lang="en-US" sz="1600" dirty="0">
            <a:latin typeface="Avenir Next Regular"/>
            <a:cs typeface="Arial" panose="020B0604020202020204" pitchFamily="34" charset="0"/>
          </a:endParaRPr>
        </a:p>
      </dgm:t>
    </dgm:pt>
    <dgm:pt modelId="{04EBBFF0-537D-4838-A940-5FCB857A75A7}" type="parTrans" cxnId="{2509F180-0474-4086-A23A-F23AD4989251}">
      <dgm:prSet/>
      <dgm:spPr/>
      <dgm:t>
        <a:bodyPr/>
        <a:lstStyle/>
        <a:p>
          <a:endParaRPr lang="en-US">
            <a:latin typeface="Avenir Next Regular"/>
            <a:cs typeface="Arial" panose="020B0604020202020204" pitchFamily="34" charset="0"/>
          </a:endParaRPr>
        </a:p>
      </dgm:t>
    </dgm:pt>
    <dgm:pt modelId="{E4E4D65D-BC50-4A62-A773-C70E6F4490A1}" type="sibTrans" cxnId="{2509F180-0474-4086-A23A-F23AD4989251}">
      <dgm:prSet/>
      <dgm:spPr/>
      <dgm:t>
        <a:bodyPr/>
        <a:lstStyle/>
        <a:p>
          <a:endParaRPr lang="en-US">
            <a:latin typeface="Avenir Next Regular"/>
            <a:cs typeface="Arial" panose="020B0604020202020204" pitchFamily="34" charset="0"/>
          </a:endParaRPr>
        </a:p>
      </dgm:t>
    </dgm:pt>
    <dgm:pt modelId="{2D11F6DB-651A-4783-9431-ABD27E12F0F0}">
      <dgm:prSet phldrT="[Text]" custT="1"/>
      <dgm:spPr/>
      <dgm:t>
        <a:bodyPr/>
        <a:lstStyle/>
        <a:p>
          <a:r>
            <a:rPr lang="en-US" sz="1600" dirty="0" smtClean="0">
              <a:latin typeface="Avenir Next Regular"/>
              <a:cs typeface="Arial" panose="020B0604020202020204" pitchFamily="34" charset="0"/>
            </a:rPr>
            <a:t>Overemphasize the evaluation of qualitative characteristics in the additional stages of the interview process </a:t>
          </a:r>
          <a:endParaRPr lang="en-US" sz="1600" dirty="0">
            <a:latin typeface="Avenir Next Regular"/>
            <a:cs typeface="Arial" panose="020B0604020202020204" pitchFamily="34" charset="0"/>
          </a:endParaRPr>
        </a:p>
      </dgm:t>
    </dgm:pt>
    <dgm:pt modelId="{3EAE272B-CB32-48C3-8B76-D7CA0B516835}" type="parTrans" cxnId="{2B6F0344-3547-4535-9963-3C551847D123}">
      <dgm:prSet/>
      <dgm:spPr/>
      <dgm:t>
        <a:bodyPr/>
        <a:lstStyle/>
        <a:p>
          <a:endParaRPr lang="en-US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3F658835-4054-4C33-B56E-16831BB46E44}" type="sibTrans" cxnId="{2B6F0344-3547-4535-9963-3C551847D123}">
      <dgm:prSet/>
      <dgm:spPr/>
      <dgm:t>
        <a:bodyPr/>
        <a:lstStyle/>
        <a:p>
          <a:endParaRPr lang="en-US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C8C84CED-1461-4F54-9FC1-2147FB7CC089}" type="pres">
      <dgm:prSet presAssocID="{D48DA8E2-508C-4420-B54D-3F8BBE5ED6A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2C0474-E374-4C84-8584-33E6C9AEF0DE}" type="pres">
      <dgm:prSet presAssocID="{79206692-CA60-4B07-B27B-6758A325CE1D}" presName="composite" presStyleCnt="0"/>
      <dgm:spPr/>
    </dgm:pt>
    <dgm:pt modelId="{4696B321-9F80-4092-9C86-9767C9799D7E}" type="pres">
      <dgm:prSet presAssocID="{79206692-CA60-4B07-B27B-6758A325CE1D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A49B9D-143A-454D-ACD0-87236E2A4FF6}" type="pres">
      <dgm:prSet presAssocID="{79206692-CA60-4B07-B27B-6758A325CE1D}" presName="descendantText" presStyleLbl="alignAcc1" presStyleIdx="0" presStyleCnt="2" custLinFactNeighborY="-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9FECE3-229C-4525-9604-870FC311B8C4}" type="pres">
      <dgm:prSet presAssocID="{705CBE47-6041-4EB0-9001-5E26AE33630C}" presName="sp" presStyleCnt="0"/>
      <dgm:spPr/>
    </dgm:pt>
    <dgm:pt modelId="{E7E18F2F-3BE6-4027-B582-D552B003EFB3}" type="pres">
      <dgm:prSet presAssocID="{BE908044-61D1-4C47-B325-378A399EFC04}" presName="composite" presStyleCnt="0"/>
      <dgm:spPr/>
    </dgm:pt>
    <dgm:pt modelId="{70D32EF9-8A17-490B-A1A1-1B681CE99ACA}" type="pres">
      <dgm:prSet presAssocID="{BE908044-61D1-4C47-B325-378A399EFC04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30784-DAA1-4F2B-A540-126597070C41}" type="pres">
      <dgm:prSet presAssocID="{BE908044-61D1-4C47-B325-378A399EFC04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95F7D4-8BA6-42C7-A4D6-71467CD5B68B}" type="presOf" srcId="{79206692-CA60-4B07-B27B-6758A325CE1D}" destId="{4696B321-9F80-4092-9C86-9767C9799D7E}" srcOrd="0" destOrd="0" presId="urn:microsoft.com/office/officeart/2005/8/layout/chevron2"/>
    <dgm:cxn modelId="{2509F180-0474-4086-A23A-F23AD4989251}" srcId="{BE908044-61D1-4C47-B325-378A399EFC04}" destId="{83687212-A8EC-464C-9142-2CE403EAA971}" srcOrd="0" destOrd="0" parTransId="{04EBBFF0-537D-4838-A940-5FCB857A75A7}" sibTransId="{E4E4D65D-BC50-4A62-A773-C70E6F4490A1}"/>
    <dgm:cxn modelId="{2B6F0344-3547-4535-9963-3C551847D123}" srcId="{BE908044-61D1-4C47-B325-378A399EFC04}" destId="{2D11F6DB-651A-4783-9431-ABD27E12F0F0}" srcOrd="1" destOrd="0" parTransId="{3EAE272B-CB32-48C3-8B76-D7CA0B516835}" sibTransId="{3F658835-4054-4C33-B56E-16831BB46E44}"/>
    <dgm:cxn modelId="{C3DC59C9-81E2-4122-B53D-8D35597400CD}" srcId="{79206692-CA60-4B07-B27B-6758A325CE1D}" destId="{2E7E0C91-391F-47A7-B88B-4BDE43E78809}" srcOrd="1" destOrd="0" parTransId="{31C8BDF1-032D-472A-BF46-D7697D399845}" sibTransId="{ACF7B9A0-C4CC-49F8-8D39-C3B451C9769E}"/>
    <dgm:cxn modelId="{49DEA5E2-C437-4E57-B3C1-3100170131AF}" type="presOf" srcId="{724C6707-32D6-4322-B8A6-1C5963219DB0}" destId="{71A49B9D-143A-454D-ACD0-87236E2A4FF6}" srcOrd="0" destOrd="0" presId="urn:microsoft.com/office/officeart/2005/8/layout/chevron2"/>
    <dgm:cxn modelId="{4A563624-38F8-4A11-95A5-71D17227C539}" srcId="{D48DA8E2-508C-4420-B54D-3F8BBE5ED6A5}" destId="{BE908044-61D1-4C47-B325-378A399EFC04}" srcOrd="1" destOrd="0" parTransId="{8F17A6F5-A18A-4D3C-9D43-46F285C8261D}" sibTransId="{F6745E27-6B82-492E-BD45-08D9053F51BB}"/>
    <dgm:cxn modelId="{14834443-04A8-45E7-AFC9-8DE991769261}" type="presOf" srcId="{BE908044-61D1-4C47-B325-378A399EFC04}" destId="{70D32EF9-8A17-490B-A1A1-1B681CE99ACA}" srcOrd="0" destOrd="0" presId="urn:microsoft.com/office/officeart/2005/8/layout/chevron2"/>
    <dgm:cxn modelId="{4457EF81-65E3-4959-9891-0A033B65EED5}" srcId="{D48DA8E2-508C-4420-B54D-3F8BBE5ED6A5}" destId="{79206692-CA60-4B07-B27B-6758A325CE1D}" srcOrd="0" destOrd="0" parTransId="{83956AD1-5783-4840-B501-796DFA0DA786}" sibTransId="{705CBE47-6041-4EB0-9001-5E26AE33630C}"/>
    <dgm:cxn modelId="{280321B2-8032-4553-BD90-1D395CC1F91E}" srcId="{79206692-CA60-4B07-B27B-6758A325CE1D}" destId="{724C6707-32D6-4322-B8A6-1C5963219DB0}" srcOrd="0" destOrd="0" parTransId="{D0F8899B-234F-4293-B090-3B8C6A8994DC}" sibTransId="{CEB92F57-06FF-4959-BEBC-DF51CC5CD183}"/>
    <dgm:cxn modelId="{C35F186F-9253-40A3-9DF3-E3CFBCD615AE}" type="presOf" srcId="{2E7E0C91-391F-47A7-B88B-4BDE43E78809}" destId="{71A49B9D-143A-454D-ACD0-87236E2A4FF6}" srcOrd="0" destOrd="1" presId="urn:microsoft.com/office/officeart/2005/8/layout/chevron2"/>
    <dgm:cxn modelId="{AC93F7F6-FFD2-4482-8806-4CF42026672B}" type="presOf" srcId="{2D11F6DB-651A-4783-9431-ABD27E12F0F0}" destId="{ED830784-DAA1-4F2B-A540-126597070C41}" srcOrd="0" destOrd="1" presId="urn:microsoft.com/office/officeart/2005/8/layout/chevron2"/>
    <dgm:cxn modelId="{10BF9C42-CCF1-4FE6-8AF3-073435D9B922}" type="presOf" srcId="{D48DA8E2-508C-4420-B54D-3F8BBE5ED6A5}" destId="{C8C84CED-1461-4F54-9FC1-2147FB7CC089}" srcOrd="0" destOrd="0" presId="urn:microsoft.com/office/officeart/2005/8/layout/chevron2"/>
    <dgm:cxn modelId="{9362AEF1-4ACD-45FF-AA94-57C7BF66E4CC}" type="presOf" srcId="{83687212-A8EC-464C-9142-2CE403EAA971}" destId="{ED830784-DAA1-4F2B-A540-126597070C41}" srcOrd="0" destOrd="0" presId="urn:microsoft.com/office/officeart/2005/8/layout/chevron2"/>
    <dgm:cxn modelId="{83314547-787C-4EE5-8E69-F98118C9D888}" type="presParOf" srcId="{C8C84CED-1461-4F54-9FC1-2147FB7CC089}" destId="{C22C0474-E374-4C84-8584-33E6C9AEF0DE}" srcOrd="0" destOrd="0" presId="urn:microsoft.com/office/officeart/2005/8/layout/chevron2"/>
    <dgm:cxn modelId="{7775D6EA-9DD3-4B96-8D86-2815C7F7FB53}" type="presParOf" srcId="{C22C0474-E374-4C84-8584-33E6C9AEF0DE}" destId="{4696B321-9F80-4092-9C86-9767C9799D7E}" srcOrd="0" destOrd="0" presId="urn:microsoft.com/office/officeart/2005/8/layout/chevron2"/>
    <dgm:cxn modelId="{08ECC1A5-FCC7-43CC-8810-35F656FF2302}" type="presParOf" srcId="{C22C0474-E374-4C84-8584-33E6C9AEF0DE}" destId="{71A49B9D-143A-454D-ACD0-87236E2A4FF6}" srcOrd="1" destOrd="0" presId="urn:microsoft.com/office/officeart/2005/8/layout/chevron2"/>
    <dgm:cxn modelId="{834331DD-FFE4-4547-9D61-05ECA3E1CA61}" type="presParOf" srcId="{C8C84CED-1461-4F54-9FC1-2147FB7CC089}" destId="{A09FECE3-229C-4525-9604-870FC311B8C4}" srcOrd="1" destOrd="0" presId="urn:microsoft.com/office/officeart/2005/8/layout/chevron2"/>
    <dgm:cxn modelId="{25AC3788-086A-4298-A756-BBF3CC252344}" type="presParOf" srcId="{C8C84CED-1461-4F54-9FC1-2147FB7CC089}" destId="{E7E18F2F-3BE6-4027-B582-D552B003EFB3}" srcOrd="2" destOrd="0" presId="urn:microsoft.com/office/officeart/2005/8/layout/chevron2"/>
    <dgm:cxn modelId="{949A7FB5-E149-450C-95DA-7869F6A20F8E}" type="presParOf" srcId="{E7E18F2F-3BE6-4027-B582-D552B003EFB3}" destId="{70D32EF9-8A17-490B-A1A1-1B681CE99ACA}" srcOrd="0" destOrd="0" presId="urn:microsoft.com/office/officeart/2005/8/layout/chevron2"/>
    <dgm:cxn modelId="{35D0BAAA-FB11-491C-814A-D2A2121E62BF}" type="presParOf" srcId="{E7E18F2F-3BE6-4027-B582-D552B003EFB3}" destId="{ED830784-DAA1-4F2B-A540-126597070C4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706CFB-420A-4176-89AC-64CC22746BB5}">
      <dsp:nvSpPr>
        <dsp:cNvPr id="0" name=""/>
        <dsp:cNvSpPr/>
      </dsp:nvSpPr>
      <dsp:spPr>
        <a:xfrm>
          <a:off x="18" y="253799"/>
          <a:ext cx="1780356" cy="432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Avenir Next Regular"/>
              <a:cs typeface="Avenir Next Regular"/>
            </a:rPr>
            <a:t>Quantitative</a:t>
          </a:r>
          <a:endParaRPr lang="en-US" sz="1500" b="1" kern="1200" dirty="0">
            <a:latin typeface="Avenir Next Regular"/>
            <a:cs typeface="Avenir Next Regular"/>
          </a:endParaRPr>
        </a:p>
      </dsp:txBody>
      <dsp:txXfrm>
        <a:off x="18" y="253799"/>
        <a:ext cx="1780356" cy="432000"/>
      </dsp:txXfrm>
    </dsp:sp>
    <dsp:sp modelId="{B51C3259-5D62-4C7C-B269-43DA21F5EE9A}">
      <dsp:nvSpPr>
        <dsp:cNvPr id="0" name=""/>
        <dsp:cNvSpPr/>
      </dsp:nvSpPr>
      <dsp:spPr>
        <a:xfrm>
          <a:off x="18" y="648396"/>
          <a:ext cx="1780356" cy="14720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latin typeface="Avenir Next Regular"/>
              <a:cs typeface="Avenir Next Regular"/>
            </a:rPr>
            <a:t>GPA</a:t>
          </a:r>
          <a:endParaRPr lang="en-US" sz="1500" kern="1200" dirty="0">
            <a:latin typeface="Avenir Next Regular"/>
            <a:cs typeface="Avenir Next Regular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latin typeface="Avenir Next Regular"/>
              <a:cs typeface="Avenir Next Regular"/>
            </a:rPr>
            <a:t>GMAT</a:t>
          </a:r>
          <a:endParaRPr lang="en-US" sz="1500" kern="1200" dirty="0">
            <a:latin typeface="Avenir Next Regular"/>
            <a:cs typeface="Avenir Next Regular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latin typeface="Avenir Next Regular"/>
              <a:cs typeface="Avenir Next Regular"/>
            </a:rPr>
            <a:t>Years of work experience</a:t>
          </a:r>
          <a:endParaRPr lang="en-US" sz="1500" kern="1200" dirty="0">
            <a:latin typeface="Avenir Next Regular"/>
            <a:cs typeface="Avenir Next Regular"/>
          </a:endParaRPr>
        </a:p>
      </dsp:txBody>
      <dsp:txXfrm>
        <a:off x="18" y="648396"/>
        <a:ext cx="1780356" cy="1472006"/>
      </dsp:txXfrm>
    </dsp:sp>
    <dsp:sp modelId="{CFF6F653-FD6C-4987-B762-7824A2CC1AAE}">
      <dsp:nvSpPr>
        <dsp:cNvPr id="0" name=""/>
        <dsp:cNvSpPr/>
      </dsp:nvSpPr>
      <dsp:spPr>
        <a:xfrm>
          <a:off x="2029624" y="216396"/>
          <a:ext cx="1780356" cy="432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Avenir Next Regular"/>
              <a:cs typeface="Avenir Next Regular"/>
            </a:rPr>
            <a:t>Qualitative </a:t>
          </a:r>
          <a:endParaRPr lang="en-US" sz="1500" b="1" kern="1200" dirty="0">
            <a:latin typeface="Avenir Next Regular"/>
            <a:cs typeface="Avenir Next Regular"/>
          </a:endParaRPr>
        </a:p>
      </dsp:txBody>
      <dsp:txXfrm>
        <a:off x="2029624" y="216396"/>
        <a:ext cx="1780356" cy="432000"/>
      </dsp:txXfrm>
    </dsp:sp>
    <dsp:sp modelId="{012A8272-D93A-4F61-AD4E-759B7E86047A}">
      <dsp:nvSpPr>
        <dsp:cNvPr id="0" name=""/>
        <dsp:cNvSpPr/>
      </dsp:nvSpPr>
      <dsp:spPr>
        <a:xfrm>
          <a:off x="2029624" y="648396"/>
          <a:ext cx="1780356" cy="14720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latin typeface="Avenir Next Regular"/>
              <a:cs typeface="Avenir Next Regular"/>
            </a:rPr>
            <a:t>Relevant work experience</a:t>
          </a:r>
          <a:endParaRPr lang="en-US" sz="1500" kern="1200" dirty="0">
            <a:latin typeface="Avenir Next Regular"/>
            <a:cs typeface="Avenir Next Regular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>
              <a:latin typeface="Avenir Next Regular"/>
              <a:cs typeface="Avenir Next Regular"/>
            </a:rPr>
            <a:t>Leadership experience</a:t>
          </a:r>
          <a:endParaRPr lang="en-US" sz="1500" kern="1200" dirty="0">
            <a:latin typeface="Avenir Next Regular"/>
            <a:cs typeface="Avenir Next Regular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latin typeface="Avenir Next Regular"/>
              <a:cs typeface="Avenir Next Regular"/>
            </a:rPr>
            <a:t>Employee recommendation</a:t>
          </a:r>
          <a:endParaRPr lang="en-US" sz="1500" kern="1200" dirty="0">
            <a:latin typeface="Avenir Next Regular"/>
            <a:cs typeface="Avenir Next Regular"/>
          </a:endParaRPr>
        </a:p>
      </dsp:txBody>
      <dsp:txXfrm>
        <a:off x="2029624" y="648396"/>
        <a:ext cx="1780356" cy="14720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6B321-9F80-4092-9C86-9767C9799D7E}">
      <dsp:nvSpPr>
        <dsp:cNvPr id="0" name=""/>
        <dsp:cNvSpPr/>
      </dsp:nvSpPr>
      <dsp:spPr>
        <a:xfrm rot="5400000">
          <a:off x="-284455" y="285592"/>
          <a:ext cx="1896367" cy="132745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venir Next Regular"/>
              <a:cs typeface="Arial" panose="020B0604020202020204" pitchFamily="34" charset="0"/>
            </a:rPr>
            <a:t>Solver Threshold</a:t>
          </a:r>
          <a:endParaRPr lang="en-US" sz="2000" b="1" kern="1200" dirty="0">
            <a:latin typeface="Avenir Next Regular"/>
            <a:cs typeface="Arial" panose="020B0604020202020204" pitchFamily="34" charset="0"/>
          </a:endParaRPr>
        </a:p>
      </dsp:txBody>
      <dsp:txXfrm rot="-5400000">
        <a:off x="1" y="664866"/>
        <a:ext cx="1327457" cy="568910"/>
      </dsp:txXfrm>
    </dsp:sp>
    <dsp:sp modelId="{71A49B9D-143A-454D-ACD0-87236E2A4FF6}">
      <dsp:nvSpPr>
        <dsp:cNvPr id="0" name=""/>
        <dsp:cNvSpPr/>
      </dsp:nvSpPr>
      <dsp:spPr>
        <a:xfrm rot="5400000">
          <a:off x="3666909" y="-2339447"/>
          <a:ext cx="1232639" cy="5911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venir Next Regular"/>
              <a:cs typeface="Arial" panose="020B0604020202020204" pitchFamily="34" charset="0"/>
            </a:rPr>
            <a:t>Solver limits the number of decision models to 200</a:t>
          </a:r>
          <a:endParaRPr lang="en-US" sz="1600" kern="1200" dirty="0">
            <a:latin typeface="Avenir Next Regular"/>
            <a:cs typeface="Arial" panose="020B06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venir Next Regular"/>
              <a:cs typeface="Arial" panose="020B0604020202020204" pitchFamily="34" charset="0"/>
            </a:rPr>
            <a:t>Utilize a commercial version to evaluate candidates more efficiently </a:t>
          </a:r>
          <a:endParaRPr lang="en-US" sz="1600" kern="1200" dirty="0">
            <a:latin typeface="Avenir Next Regular"/>
            <a:cs typeface="Arial" panose="020B0604020202020204" pitchFamily="34" charset="0"/>
          </a:endParaRPr>
        </a:p>
      </dsp:txBody>
      <dsp:txXfrm rot="-5400000">
        <a:off x="1327458" y="60176"/>
        <a:ext cx="5851370" cy="1112295"/>
      </dsp:txXfrm>
    </dsp:sp>
    <dsp:sp modelId="{70D32EF9-8A17-490B-A1A1-1B681CE99ACA}">
      <dsp:nvSpPr>
        <dsp:cNvPr id="0" name=""/>
        <dsp:cNvSpPr/>
      </dsp:nvSpPr>
      <dsp:spPr>
        <a:xfrm rot="5400000">
          <a:off x="-284455" y="1892149"/>
          <a:ext cx="1896367" cy="132745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venir Next Regular"/>
              <a:cs typeface="Arial" panose="020B0604020202020204" pitchFamily="34" charset="0"/>
            </a:rPr>
            <a:t>Human Element</a:t>
          </a:r>
          <a:endParaRPr lang="en-US" sz="2000" b="1" kern="1200" dirty="0">
            <a:latin typeface="Avenir Next Regular"/>
            <a:cs typeface="Arial" panose="020B0604020202020204" pitchFamily="34" charset="0"/>
          </a:endParaRPr>
        </a:p>
      </dsp:txBody>
      <dsp:txXfrm rot="-5400000">
        <a:off x="1" y="2271423"/>
        <a:ext cx="1327457" cy="568910"/>
      </dsp:txXfrm>
    </dsp:sp>
    <dsp:sp modelId="{ED830784-DAA1-4F2B-A540-126597070C41}">
      <dsp:nvSpPr>
        <dsp:cNvPr id="0" name=""/>
        <dsp:cNvSpPr/>
      </dsp:nvSpPr>
      <dsp:spPr>
        <a:xfrm rot="5400000">
          <a:off x="3666909" y="-731757"/>
          <a:ext cx="1232639" cy="59115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venir Next Regular"/>
              <a:cs typeface="Arial" panose="020B0604020202020204" pitchFamily="34" charset="0"/>
            </a:rPr>
            <a:t>Inability to evaluate characteristics that are difficult to quantify </a:t>
          </a:r>
          <a:endParaRPr lang="en-US" sz="1600" kern="1200" dirty="0">
            <a:latin typeface="Avenir Next Regular"/>
            <a:cs typeface="Arial" panose="020B06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venir Next Regular"/>
              <a:cs typeface="Arial" panose="020B0604020202020204" pitchFamily="34" charset="0"/>
            </a:rPr>
            <a:t>Overemphasize the evaluation of qualitative characteristics in the additional stages of the interview process </a:t>
          </a:r>
          <a:endParaRPr lang="en-US" sz="1600" kern="1200" dirty="0">
            <a:latin typeface="Avenir Next Regular"/>
            <a:cs typeface="Arial" panose="020B0604020202020204" pitchFamily="34" charset="0"/>
          </a:endParaRPr>
        </a:p>
      </dsp:txBody>
      <dsp:txXfrm rot="-5400000">
        <a:off x="1327458" y="1667866"/>
        <a:ext cx="5851370" cy="1112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236DE-82B5-334A-B552-1C4A12D2C5A0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28F35-99D0-B24A-909D-DE1143C29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557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28F35-99D0-B24A-909D-DE1143C29DD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39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Risks: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Limited Decision Variables: "Total score" might not have created enough separation and the firm might have excluded candidates who qualified based on our system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No "Human Feel" in system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Steps: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Expand upon the decision variables: 'quantify' qualitative traits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a) Re-evaluate candidates after their interview (by giving them a score on communication skills, professionalism, ability to think on the spot, etc.) to create a more complex scoring system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b) Personality Traits: since this is an 'intangible' quality that most companies value, we can quantify the "fit" of each candidates for the firm (using tests such as "Myer-Briggs Personality Test")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Extrapolate this application/model to multiple business schools to determine how many candidates to interview/extend offers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F28F35-99D0-B24A-909D-DE1143C29DD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209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82AE-4975-4685-A926-26AB074A4E9C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0DB2-F14E-4FAD-B2F2-DB09EC71E6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82AE-4975-4685-A926-26AB074A4E9C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0DB2-F14E-4FAD-B2F2-DB09EC71E6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82AE-4975-4685-A926-26AB074A4E9C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0DB2-F14E-4FAD-B2F2-DB09EC71E6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82AE-4975-4685-A926-26AB074A4E9C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0DB2-F14E-4FAD-B2F2-DB09EC71E6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82AE-4975-4685-A926-26AB074A4E9C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0DB2-F14E-4FAD-B2F2-DB09EC71E6D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82AE-4975-4685-A926-26AB074A4E9C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0DB2-F14E-4FAD-B2F2-DB09EC71E6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82AE-4975-4685-A926-26AB074A4E9C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0DB2-F14E-4FAD-B2F2-DB09EC71E6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82AE-4975-4685-A926-26AB074A4E9C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0DB2-F14E-4FAD-B2F2-DB09EC71E6D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82AE-4975-4685-A926-26AB074A4E9C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0DB2-F14E-4FAD-B2F2-DB09EC71E6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30A82AE-4975-4685-A926-26AB074A4E9C}" type="datetimeFigureOut">
              <a:rPr lang="en-US" smtClean="0"/>
              <a:t>4/26/2014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B760DB2-F14E-4FAD-B2F2-DB09EC71E6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22098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>
                <a:latin typeface="Avenir Next Regular"/>
                <a:cs typeface="Avenir Next Regular"/>
              </a:rPr>
              <a:t>Ayanna</a:t>
            </a:r>
            <a:r>
              <a:rPr lang="en-US" dirty="0" smtClean="0">
                <a:latin typeface="Avenir Next Regular"/>
                <a:cs typeface="Avenir Next Regular"/>
              </a:rPr>
              <a:t> Berry</a:t>
            </a:r>
          </a:p>
          <a:p>
            <a:r>
              <a:rPr lang="en-US" dirty="0" smtClean="0">
                <a:latin typeface="Avenir Next Regular"/>
                <a:cs typeface="Avenir Next Regular"/>
              </a:rPr>
              <a:t>In Kim</a:t>
            </a:r>
          </a:p>
          <a:p>
            <a:r>
              <a:rPr lang="en-US" dirty="0" smtClean="0">
                <a:latin typeface="Avenir Next Regular"/>
                <a:cs typeface="Avenir Next Regular"/>
              </a:rPr>
              <a:t>Greg Mercer</a:t>
            </a:r>
          </a:p>
          <a:p>
            <a:r>
              <a:rPr lang="en-US" dirty="0" smtClean="0">
                <a:latin typeface="Avenir Next Regular"/>
                <a:cs typeface="Avenir Next Regular"/>
              </a:rPr>
              <a:t>Serkan Parlak</a:t>
            </a:r>
          </a:p>
          <a:p>
            <a:r>
              <a:rPr lang="en-US" dirty="0" err="1" smtClean="0">
                <a:latin typeface="Avenir Next Regular"/>
                <a:cs typeface="Avenir Next Regular"/>
              </a:rPr>
              <a:t>Affin</a:t>
            </a:r>
            <a:r>
              <a:rPr lang="en-US" dirty="0" smtClean="0">
                <a:latin typeface="Avenir Next Regular"/>
                <a:cs typeface="Avenir Next Regular"/>
              </a:rPr>
              <a:t> </a:t>
            </a:r>
            <a:r>
              <a:rPr lang="en-US" dirty="0" err="1" smtClean="0">
                <a:latin typeface="Avenir Next Regular"/>
                <a:cs typeface="Avenir Next Regular"/>
              </a:rPr>
              <a:t>Rahman</a:t>
            </a:r>
            <a:endParaRPr lang="en-US" dirty="0">
              <a:latin typeface="Avenir Next Regular"/>
              <a:cs typeface="Avenir Next Regula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2514600"/>
            <a:ext cx="58737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 smtClean="0">
                <a:latin typeface="Avenir Next Regular"/>
                <a:cs typeface="Avenir Next Regular"/>
              </a:rPr>
              <a:t>The Recruiter Dilemma</a:t>
            </a:r>
            <a:endParaRPr lang="en-US" sz="4200" dirty="0">
              <a:latin typeface="Avenir Next Regular"/>
              <a:cs typeface="Avenir Nex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37656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venir Next Regular"/>
                <a:cs typeface="Avenir Next Regular"/>
              </a:rPr>
              <a:t>Agenda</a:t>
            </a:r>
            <a:endParaRPr lang="en-US" sz="2800" dirty="0">
              <a:latin typeface="Avenir Next Regular"/>
              <a:cs typeface="Avenir Next Regula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venir Next Regular"/>
                <a:cs typeface="Avenir Next Regular"/>
              </a:rPr>
              <a:t>Executive Summary</a:t>
            </a:r>
          </a:p>
          <a:p>
            <a:r>
              <a:rPr lang="en-US" dirty="0" smtClean="0">
                <a:latin typeface="Avenir Next Regular"/>
                <a:cs typeface="Avenir Next Regular"/>
              </a:rPr>
              <a:t>The </a:t>
            </a:r>
            <a:r>
              <a:rPr lang="en-US" dirty="0" smtClean="0">
                <a:latin typeface="Avenir Next Regular"/>
                <a:cs typeface="Avenir Next Regular"/>
              </a:rPr>
              <a:t>Issue</a:t>
            </a:r>
            <a:endParaRPr lang="en-US" dirty="0" smtClean="0">
              <a:latin typeface="Avenir Next Regular"/>
              <a:cs typeface="Avenir Next Regular"/>
            </a:endParaRPr>
          </a:p>
          <a:p>
            <a:r>
              <a:rPr lang="en-US" dirty="0" smtClean="0">
                <a:latin typeface="Avenir Next Regular"/>
                <a:cs typeface="Avenir Next Regular"/>
              </a:rPr>
              <a:t>The Model</a:t>
            </a:r>
          </a:p>
          <a:p>
            <a:r>
              <a:rPr lang="en-US" dirty="0" smtClean="0">
                <a:latin typeface="Avenir Next Regular"/>
                <a:cs typeface="Avenir Next Regular"/>
              </a:rPr>
              <a:t>Recommendation</a:t>
            </a:r>
            <a:endParaRPr lang="en-US" dirty="0" smtClean="0">
              <a:latin typeface="Avenir Next Regular"/>
              <a:cs typeface="Avenir Next Regular"/>
            </a:endParaRPr>
          </a:p>
          <a:p>
            <a:r>
              <a:rPr lang="en-US" dirty="0" smtClean="0">
                <a:latin typeface="Avenir Next Regular"/>
                <a:cs typeface="Avenir Next Regular"/>
              </a:rPr>
              <a:t>Risks and Next Steps</a:t>
            </a:r>
            <a:endParaRPr lang="en-US" dirty="0">
              <a:latin typeface="Avenir Next Regular"/>
              <a:cs typeface="Avenir Nex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0926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Avenir Next Regular"/>
                <a:cs typeface="Avenir Next Regular"/>
              </a:rPr>
              <a:t>Executive Summary</a:t>
            </a:r>
            <a:endParaRPr lang="en-US" sz="2800" dirty="0">
              <a:latin typeface="Avenir Next Regula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485558"/>
            <a:ext cx="8534400" cy="64804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tx1"/>
              </a:solidFill>
              <a:latin typeface="Avenir Next Regular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37558" y="1447800"/>
            <a:ext cx="3268884" cy="72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venir Next Regular"/>
              </a:rPr>
              <a:t>The Objective</a:t>
            </a:r>
            <a:endParaRPr lang="en-US" sz="1600" b="1" dirty="0">
              <a:solidFill>
                <a:schemeClr val="tx1"/>
              </a:solidFill>
              <a:latin typeface="Avenir Next Regular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2476158"/>
            <a:ext cx="8534400" cy="301024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 smtClean="0">
              <a:solidFill>
                <a:schemeClr val="tx1"/>
              </a:solidFill>
              <a:latin typeface="Avenir Next Regular"/>
              <a:cs typeface="Avenir Next Regular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1"/>
                </a:solidFill>
                <a:latin typeface="Avenir Next Regular"/>
                <a:cs typeface="Avenir Next Regular"/>
              </a:rPr>
              <a:t>Created </a:t>
            </a:r>
            <a:r>
              <a:rPr lang="en-US" sz="1600" dirty="0">
                <a:solidFill>
                  <a:schemeClr val="tx1"/>
                </a:solidFill>
                <a:latin typeface="Avenir Next Regular"/>
                <a:cs typeface="Avenir Next Regular"/>
              </a:rPr>
              <a:t>a sample population representative of an average top-tier business </a:t>
            </a:r>
            <a:r>
              <a:rPr lang="en-US" sz="1600" dirty="0" smtClean="0">
                <a:solidFill>
                  <a:schemeClr val="tx1"/>
                </a:solidFill>
                <a:latin typeface="Avenir Next Regular"/>
                <a:cs typeface="Avenir Next Regular"/>
              </a:rPr>
              <a:t>school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tx1"/>
                </a:solidFill>
                <a:latin typeface="Avenir Next Regular"/>
                <a:cs typeface="Avenir Next Regular"/>
              </a:rPr>
              <a:t>Analyzed </a:t>
            </a:r>
            <a:r>
              <a:rPr lang="en-US" sz="1600" dirty="0">
                <a:solidFill>
                  <a:schemeClr val="tx1"/>
                </a:solidFill>
                <a:latin typeface="Avenir Next Regular"/>
                <a:cs typeface="Avenir Next Regular"/>
              </a:rPr>
              <a:t>students on many </a:t>
            </a:r>
            <a:r>
              <a:rPr lang="en-US" sz="1600" dirty="0" smtClean="0">
                <a:solidFill>
                  <a:schemeClr val="tx1"/>
                </a:solidFill>
                <a:latin typeface="Avenir Next Regular"/>
                <a:cs typeface="Avenir Next Regular"/>
              </a:rPr>
              <a:t>factors: </a:t>
            </a:r>
            <a:endParaRPr lang="en-US" sz="1600" dirty="0">
              <a:solidFill>
                <a:schemeClr val="tx1"/>
              </a:solidFill>
              <a:latin typeface="Avenir Next Regular"/>
              <a:cs typeface="Avenir Next Regular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 smtClean="0">
              <a:solidFill>
                <a:schemeClr val="tx1"/>
              </a:solidFill>
              <a:latin typeface="Avenir Next Regular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37558" y="2438400"/>
            <a:ext cx="3268884" cy="72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venir Next Regular"/>
              </a:rPr>
              <a:t>The </a:t>
            </a:r>
            <a:r>
              <a:rPr lang="en-US" sz="1600" b="1" dirty="0" smtClean="0">
                <a:solidFill>
                  <a:schemeClr val="tx1"/>
                </a:solidFill>
                <a:latin typeface="Avenir Next Regular"/>
              </a:rPr>
              <a:t>Assessment</a:t>
            </a:r>
            <a:endParaRPr lang="en-US" sz="1600" b="1" dirty="0">
              <a:solidFill>
                <a:schemeClr val="tx1"/>
              </a:solidFill>
              <a:latin typeface="Avenir Next Regular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3029" y="5809359"/>
            <a:ext cx="8534400" cy="66764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Avenir Next Regular"/>
              </a:rPr>
              <a:t>Customize model to fit firm specific criteria </a:t>
            </a:r>
            <a:endParaRPr lang="en-US" sz="1600" dirty="0">
              <a:solidFill>
                <a:schemeClr val="tx1"/>
              </a:solidFill>
              <a:latin typeface="Avenir Next Regular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37558" y="5794812"/>
            <a:ext cx="3268884" cy="72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venir Next Regular"/>
              </a:rPr>
              <a:t>The Recommendation</a:t>
            </a:r>
            <a:endParaRPr lang="en-US" sz="1600" b="1" dirty="0">
              <a:solidFill>
                <a:schemeClr val="tx1"/>
              </a:solidFill>
              <a:latin typeface="Avenir Next Regular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1624169"/>
            <a:ext cx="640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1" indent="0" algn="ctr">
              <a:buNone/>
            </a:pPr>
            <a:r>
              <a:rPr lang="en-US" sz="1600" dirty="0">
                <a:latin typeface="Avenir Next Regular"/>
                <a:cs typeface="Avenir Next Regular"/>
              </a:rPr>
              <a:t>To select the highest quality </a:t>
            </a:r>
            <a:r>
              <a:rPr lang="en-US" sz="1600" dirty="0" smtClean="0">
                <a:latin typeface="Avenir Next Regular"/>
                <a:cs typeface="Avenir Next Regular"/>
              </a:rPr>
              <a:t>summer internship </a:t>
            </a:r>
            <a:r>
              <a:rPr lang="en-US" sz="1600" dirty="0">
                <a:latin typeface="Avenir Next Regular"/>
                <a:cs typeface="Avenir Next Regular"/>
              </a:rPr>
              <a:t>class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802397258"/>
              </p:ext>
            </p:extLst>
          </p:nvPr>
        </p:nvGraphicFramePr>
        <p:xfrm>
          <a:off x="2667000" y="3149600"/>
          <a:ext cx="3810000" cy="233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3120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Avenir Next Regular"/>
                <a:cs typeface="Avenir Next Regular"/>
              </a:rPr>
              <a:t>How can recruiters effectively evaluate all resumes?</a:t>
            </a:r>
            <a:endParaRPr lang="en-US" sz="2800" dirty="0">
              <a:latin typeface="Avenir Next Regular"/>
              <a:cs typeface="Avenir Next Regula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venir Next Regular"/>
                <a:cs typeface="Avenir Next Regular"/>
              </a:rPr>
              <a:t>Thousands of MBAs apply to consulting jobs every year</a:t>
            </a:r>
          </a:p>
          <a:p>
            <a:r>
              <a:rPr lang="en-US" dirty="0" smtClean="0">
                <a:latin typeface="Avenir Next Regular"/>
                <a:cs typeface="Avenir Next Regular"/>
              </a:rPr>
              <a:t>Firms have limited resources </a:t>
            </a:r>
            <a:endParaRPr lang="en-US" dirty="0">
              <a:latin typeface="Avenir Next Regular"/>
              <a:cs typeface="Avenir Next Regular"/>
            </a:endParaRPr>
          </a:p>
        </p:txBody>
      </p:sp>
      <p:pic>
        <p:nvPicPr>
          <p:cNvPr id="2052" name="Picture 4" descr="http://www.chooseust.org/wp-content/uploads/resume-stack-1024x6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21582"/>
            <a:ext cx="5257800" cy="3503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17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Avenir Next Regular"/>
                <a:cs typeface="Avenir Next Regular"/>
              </a:rPr>
              <a:t>We generated our data using a combination of Crystal Ball and Excel’s random number generator</a:t>
            </a:r>
            <a:endParaRPr lang="en-US" sz="2800" dirty="0">
              <a:latin typeface="Avenir Next Regular"/>
              <a:cs typeface="Avenir Next Regular"/>
            </a:endParaRPr>
          </a:p>
        </p:txBody>
      </p:sp>
      <p:pic>
        <p:nvPicPr>
          <p:cNvPr id="1030" name="Picture 6" descr="\\psf\Home\Desktop\Screen Shot 2014-04-22 at 2.08.13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6591300" cy="254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creen Shot 2014-04-26 at 5.06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352800"/>
            <a:ext cx="5029200" cy="3369636"/>
          </a:xfrm>
          <a:prstGeom prst="rect">
            <a:avLst/>
          </a:prstGeom>
        </p:spPr>
      </p:pic>
      <p:pic>
        <p:nvPicPr>
          <p:cNvPr id="6" name="Picture 5" descr="Screen Shot 2014-04-26 at 5.05.1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581400"/>
            <a:ext cx="3594718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1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sf\Home\Desktop\Screen Shot 2014-04-22 at 2.24.27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807" y="1295400"/>
            <a:ext cx="3391193" cy="2537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457200"/>
            <a:ext cx="8229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800" dirty="0">
              <a:latin typeface="Avenir Next Regular"/>
              <a:cs typeface="Avenir Next Regular"/>
            </a:endParaRPr>
          </a:p>
        </p:txBody>
      </p:sp>
      <p:pic>
        <p:nvPicPr>
          <p:cNvPr id="7" name="Picture 3" descr="\\psf\Home\Desktop\Screen Shot 2014-04-22 at 2.24.43 P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872515"/>
            <a:ext cx="2971800" cy="2680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Avenir Next Regular"/>
                <a:cs typeface="Avenir Next Regular"/>
              </a:rPr>
              <a:t>We created constraints that reflected a hypothetical summer internship </a:t>
            </a:r>
            <a:r>
              <a:rPr lang="en-US" sz="2800" dirty="0" smtClean="0">
                <a:latin typeface="Avenir Next Regular"/>
                <a:cs typeface="Avenir Next Regular"/>
              </a:rPr>
              <a:t>class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venir Next Regular"/>
                <a:cs typeface="Avenir Next Regular"/>
              </a:rPr>
              <a:t>50-100 </a:t>
            </a:r>
            <a:r>
              <a:rPr lang="en-US" sz="2000" dirty="0">
                <a:latin typeface="Avenir Next Regular"/>
                <a:cs typeface="Avenir Next Regular"/>
              </a:rPr>
              <a:t>candidates </a:t>
            </a:r>
            <a:r>
              <a:rPr lang="en-US" sz="2000" dirty="0" smtClean="0">
                <a:latin typeface="Avenir Next Regular"/>
                <a:cs typeface="Avenir Next Regular"/>
              </a:rPr>
              <a:t>are invited to interview</a:t>
            </a:r>
            <a:endParaRPr lang="en-US" sz="2000" dirty="0">
              <a:latin typeface="Avenir Next Regular"/>
              <a:cs typeface="Avenir Next Regular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Avenir Next Regular"/>
                <a:cs typeface="Avenir Next Regular"/>
              </a:rPr>
              <a:t>At least 40% </a:t>
            </a:r>
            <a:r>
              <a:rPr lang="en-US" sz="2000" dirty="0" smtClean="0">
                <a:latin typeface="Avenir Next Regular"/>
                <a:cs typeface="Avenir Next Regular"/>
              </a:rPr>
              <a:t>are female</a:t>
            </a:r>
            <a:endParaRPr lang="en-US" sz="2000" dirty="0">
              <a:latin typeface="Avenir Next Regular"/>
              <a:cs typeface="Avenir Next Regular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Avenir Next Regular"/>
                <a:cs typeface="Avenir Next Regular"/>
              </a:rPr>
              <a:t>At most 40% </a:t>
            </a:r>
            <a:r>
              <a:rPr lang="en-US" sz="2000" dirty="0" smtClean="0">
                <a:latin typeface="Avenir Next Regular"/>
                <a:cs typeface="Avenir Next Regular"/>
              </a:rPr>
              <a:t>are international candidates </a:t>
            </a:r>
            <a:r>
              <a:rPr lang="en-US" sz="2000" dirty="0">
                <a:latin typeface="Avenir Next Regular"/>
                <a:cs typeface="Avenir Next Regular"/>
              </a:rPr>
              <a:t>d</a:t>
            </a:r>
            <a:r>
              <a:rPr lang="en-US" sz="2000" dirty="0" smtClean="0">
                <a:latin typeface="Avenir Next Regular"/>
                <a:cs typeface="Avenir Next Regular"/>
              </a:rPr>
              <a:t>istributed </a:t>
            </a:r>
            <a:r>
              <a:rPr lang="en-US" sz="2000" dirty="0">
                <a:latin typeface="Avenir Next Regular"/>
                <a:cs typeface="Avenir Next Regular"/>
              </a:rPr>
              <a:t>between APAC, EMEA, </a:t>
            </a:r>
            <a:r>
              <a:rPr lang="en-US" sz="2000" dirty="0" smtClean="0">
                <a:latin typeface="Avenir Next Regular"/>
                <a:cs typeface="Avenir Next Regular"/>
              </a:rPr>
              <a:t>and Latin </a:t>
            </a:r>
            <a:r>
              <a:rPr lang="en-US" sz="2000" dirty="0">
                <a:latin typeface="Avenir Next Regular"/>
                <a:cs typeface="Avenir Next Regular"/>
              </a:rPr>
              <a:t>America</a:t>
            </a:r>
          </a:p>
          <a:p>
            <a:endParaRPr lang="en-US" sz="2000" dirty="0">
              <a:latin typeface="Avenir Next Regular"/>
              <a:cs typeface="Avenir Next Regular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5250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venir Next Regular"/>
                <a:cs typeface="Avenir Next Regular"/>
              </a:rPr>
              <a:t>The model’s objective is to maximize the “total score” of invited candidates</a:t>
            </a:r>
            <a:endParaRPr lang="en-US" sz="2800" dirty="0">
              <a:latin typeface="Avenir Next Regular"/>
              <a:cs typeface="Avenir Next Regular"/>
            </a:endParaRPr>
          </a:p>
        </p:txBody>
      </p:sp>
      <p:pic>
        <p:nvPicPr>
          <p:cNvPr id="2050" name="Picture 2" descr="\\psf\Home\Desktop\Screen Shot 2014-04-22 at 2.10.18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470" y="3081048"/>
            <a:ext cx="6479060" cy="3350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43930" y="1480848"/>
            <a:ext cx="7467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spcBef>
                <a:spcPct val="20000"/>
              </a:spcBef>
              <a:buFont typeface="Arial"/>
              <a:buChar char="•"/>
            </a:pPr>
            <a:r>
              <a:rPr lang="en-US" sz="2000" i="1" spc="0" dirty="0" smtClean="0">
                <a:solidFill>
                  <a:prstClr val="black"/>
                </a:solidFill>
                <a:latin typeface="Avenir Next Regular"/>
                <a:ea typeface="+mn-ea"/>
                <a:cs typeface="Avenir Next Regular"/>
              </a:rPr>
              <a:t>Definition of “total score” (Z)</a:t>
            </a:r>
            <a:r>
              <a:rPr lang="en-US" sz="2000" spc="0" dirty="0" smtClean="0">
                <a:solidFill>
                  <a:prstClr val="black"/>
                </a:solidFill>
                <a:latin typeface="Avenir Next Regular"/>
                <a:ea typeface="+mn-ea"/>
                <a:cs typeface="Avenir Next Regular"/>
              </a:rPr>
              <a:t>:</a:t>
            </a:r>
            <a:endParaRPr lang="en-US" sz="2000" i="1" spc="0" dirty="0" smtClean="0">
              <a:solidFill>
                <a:prstClr val="black"/>
              </a:solidFill>
              <a:latin typeface="Avenir Next Regular"/>
              <a:ea typeface="+mn-ea"/>
              <a:cs typeface="Avenir Next Regular"/>
            </a:endParaRPr>
          </a:p>
          <a:p>
            <a:pPr marL="742950" lvl="1" indent="-285750">
              <a:spcBef>
                <a:spcPct val="20000"/>
              </a:spcBef>
              <a:buFont typeface="Arial"/>
              <a:buChar char="•"/>
            </a:pPr>
            <a:r>
              <a:rPr lang="en-US" sz="2000" spc="0" dirty="0" smtClean="0">
                <a:solidFill>
                  <a:prstClr val="black"/>
                </a:solidFill>
                <a:latin typeface="Avenir Next Regular"/>
                <a:ea typeface="+mn-ea"/>
                <a:cs typeface="Avenir Next Regular"/>
              </a:rPr>
              <a:t>Z = Log (GMAT) + GPA + Work experience + Past banking experience + Leadership experience + Reference in the firm</a:t>
            </a:r>
            <a:endParaRPr lang="en-US" sz="2000" spc="0" dirty="0">
              <a:solidFill>
                <a:prstClr val="black"/>
              </a:solidFill>
              <a:latin typeface="Avenir Next Regular"/>
              <a:ea typeface="+mn-ea"/>
              <a:cs typeface="Avenir Nex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9972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venir Next Regular"/>
                <a:cs typeface="Avenir Next Regular"/>
              </a:rPr>
              <a:t>We utilized Solver to solve the model</a:t>
            </a:r>
            <a:endParaRPr lang="en-US" sz="2800" dirty="0">
              <a:latin typeface="Avenir Next Regular"/>
              <a:cs typeface="Avenir Next Regular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7" y="3124200"/>
            <a:ext cx="4094164" cy="3329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837" y="3125164"/>
            <a:ext cx="4094164" cy="3327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43930" y="1480848"/>
            <a:ext cx="7467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spcBef>
                <a:spcPct val="20000"/>
              </a:spcBef>
              <a:buFont typeface="Arial"/>
              <a:buChar char="•"/>
            </a:pPr>
            <a:endParaRPr lang="en-US" sz="2400" spc="0" dirty="0">
              <a:solidFill>
                <a:prstClr val="black"/>
              </a:solidFill>
              <a:latin typeface="Avenir Next Regular"/>
              <a:ea typeface="+mn-ea"/>
              <a:cs typeface="Avenir Next Regular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6330" y="1371600"/>
            <a:ext cx="7467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spcBef>
                <a:spcPct val="20000"/>
              </a:spcBef>
              <a:buFont typeface="Arial"/>
              <a:buChar char="•"/>
            </a:pPr>
            <a:r>
              <a:rPr lang="en-US" sz="2000" spc="0" dirty="0">
                <a:solidFill>
                  <a:prstClr val="black"/>
                </a:solidFill>
                <a:latin typeface="Avenir Next Regular"/>
                <a:ea typeface="+mn-ea"/>
                <a:cs typeface="Avenir Next Regular"/>
              </a:rPr>
              <a:t>“Solver cannot improve upon the current solution. All constraints are satisfied”</a:t>
            </a:r>
          </a:p>
          <a:p>
            <a:pPr marL="285750" indent="-285750">
              <a:spcBef>
                <a:spcPct val="20000"/>
              </a:spcBef>
              <a:buFont typeface="Arial"/>
              <a:buChar char="•"/>
            </a:pPr>
            <a:r>
              <a:rPr lang="en-US" sz="2000" spc="0" dirty="0" smtClean="0">
                <a:solidFill>
                  <a:prstClr val="black"/>
                </a:solidFill>
                <a:latin typeface="Avenir Next Regular"/>
                <a:ea typeface="+mn-ea"/>
                <a:cs typeface="Avenir Next Regular"/>
              </a:rPr>
              <a:t>Model picks 100 candidates that should be </a:t>
            </a:r>
            <a:r>
              <a:rPr lang="en-US" sz="2000" spc="0" dirty="0" smtClean="0">
                <a:solidFill>
                  <a:prstClr val="black"/>
                </a:solidFill>
                <a:latin typeface="Avenir Next Regular"/>
                <a:ea typeface="+mn-ea"/>
                <a:cs typeface="Avenir Next Regular"/>
              </a:rPr>
              <a:t>interviewed</a:t>
            </a:r>
          </a:p>
        </p:txBody>
      </p:sp>
    </p:spTree>
    <p:extLst>
      <p:ext uri="{BB962C8B-B14F-4D97-AF65-F5344CB8AC3E}">
        <p14:creationId xmlns:p14="http://schemas.microsoft.com/office/powerpoint/2010/main" val="36304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venir Next Regular"/>
                <a:cs typeface="Avenir Next Regular"/>
              </a:rPr>
              <a:t>Risks and Next Steps</a:t>
            </a:r>
            <a:endParaRPr lang="en-US" sz="2800" dirty="0">
              <a:latin typeface="Avenir Next Regular"/>
              <a:cs typeface="Avenir Next Regular"/>
            </a:endParaRPr>
          </a:p>
        </p:txBody>
      </p:sp>
      <p:graphicFrame>
        <p:nvGraphicFramePr>
          <p:cNvPr id="4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747223"/>
              </p:ext>
            </p:extLst>
          </p:nvPr>
        </p:nvGraphicFramePr>
        <p:xfrm>
          <a:off x="914400" y="1371600"/>
          <a:ext cx="72390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762000" y="5181600"/>
            <a:ext cx="6781800" cy="91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venir Next Regular"/>
                <a:cs typeface="Avenir Next Regular"/>
              </a:rPr>
              <a:t>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venir Next Regular"/>
                <a:cs typeface="Avenir Next Regular"/>
              </a:rPr>
              <a:t>Add additional firm-specific 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venir Next Regular"/>
                <a:cs typeface="Avenir Next Regular"/>
              </a:rPr>
              <a:t>Expand </a:t>
            </a:r>
            <a:r>
              <a:rPr lang="en-US" dirty="0">
                <a:latin typeface="Avenir Next Regular"/>
                <a:cs typeface="Avenir Next Regular"/>
              </a:rPr>
              <a:t>this model to multiple business </a:t>
            </a:r>
            <a:r>
              <a:rPr lang="en-US" dirty="0" smtClean="0">
                <a:latin typeface="Avenir Next Regular"/>
                <a:cs typeface="Avenir Next Regular"/>
              </a:rPr>
              <a:t>schools</a:t>
            </a:r>
            <a:endParaRPr lang="en-US" dirty="0">
              <a:latin typeface="Avenir Next Regular"/>
              <a:cs typeface="Avenir Nex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88085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eg">
  <a:themeElements>
    <a:clrScheme name="Custom 6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5C196F"/>
      </a:accent1>
      <a:accent2>
        <a:srgbClr val="353535"/>
      </a:accent2>
      <a:accent3>
        <a:srgbClr val="5C5C5C"/>
      </a:accent3>
      <a:accent4>
        <a:srgbClr val="808080"/>
      </a:accent4>
      <a:accent5>
        <a:srgbClr val="A1A1A1"/>
      </a:accent5>
      <a:accent6>
        <a:srgbClr val="C9C9C9"/>
      </a:accent6>
      <a:hlink>
        <a:srgbClr val="5F5F5F"/>
      </a:hlink>
      <a:folHlink>
        <a:srgbClr val="919191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8132</TotalTime>
  <Words>324</Words>
  <Application>Microsoft Office PowerPoint</Application>
  <PresentationFormat>On-screen Show (4:3)</PresentationFormat>
  <Paragraphs>67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Avenir Next Regular</vt:lpstr>
      <vt:lpstr>Calibri</vt:lpstr>
      <vt:lpstr>Corbel</vt:lpstr>
      <vt:lpstr>Wingdings</vt:lpstr>
      <vt:lpstr>Greg</vt:lpstr>
      <vt:lpstr>PowerPoint Presentation</vt:lpstr>
      <vt:lpstr>Agenda</vt:lpstr>
      <vt:lpstr>Executive Summary</vt:lpstr>
      <vt:lpstr>How can recruiters effectively evaluate all resumes?</vt:lpstr>
      <vt:lpstr>We generated our data using a combination of Crystal Ball and Excel’s random number generator</vt:lpstr>
      <vt:lpstr>We created constraints that reflected a hypothetical summer internship class</vt:lpstr>
      <vt:lpstr>The model’s objective is to maximize the “total score” of invited candidates</vt:lpstr>
      <vt:lpstr>We utilized Solver to solve the model</vt:lpstr>
      <vt:lpstr>Risks and Next Steps</vt:lpstr>
    </vt:vector>
  </TitlesOfParts>
  <Company>NYU Stern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Ayanna Berry</cp:lastModifiedBy>
  <cp:revision>86</cp:revision>
  <dcterms:created xsi:type="dcterms:W3CDTF">2014-04-08T16:28:39Z</dcterms:created>
  <dcterms:modified xsi:type="dcterms:W3CDTF">2014-04-26T23:02:08Z</dcterms:modified>
</cp:coreProperties>
</file>